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7" r:id="rId3"/>
    <p:sldId id="258" r:id="rId4"/>
    <p:sldId id="262" r:id="rId5"/>
    <p:sldId id="259" r:id="rId6"/>
    <p:sldId id="263" r:id="rId7"/>
    <p:sldId id="264" r:id="rId8"/>
    <p:sldId id="265" r:id="rId9"/>
    <p:sldId id="260" r:id="rId10"/>
    <p:sldId id="261" r:id="rId11"/>
    <p:sldId id="266" r:id="rId12"/>
    <p:sldId id="267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6AF"/>
    <a:srgbClr val="EAE6CC"/>
    <a:srgbClr val="A6937C"/>
    <a:srgbClr val="C9C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40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B7B5861-B2FE-49AF-8309-1071395ADA60}" type="datetimeFigureOut">
              <a:rPr lang="zh-TW" altLang="en-US" smtClean="0"/>
              <a:t>2017/12/12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16B01E2-2BFB-4A6F-ADE8-D6303FF9971E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5229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B5861-B2FE-49AF-8309-1071395ADA60}" type="datetimeFigureOut">
              <a:rPr lang="zh-TW" altLang="en-US" smtClean="0"/>
              <a:t>2017/12/12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01E2-2BFB-4A6F-ADE8-D6303FF997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0610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B5861-B2FE-49AF-8309-1071395ADA60}" type="datetimeFigureOut">
              <a:rPr lang="zh-TW" altLang="en-US" smtClean="0"/>
              <a:t>2017/12/12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01E2-2BFB-4A6F-ADE8-D6303FF997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6704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B5861-B2FE-49AF-8309-1071395ADA60}" type="datetimeFigureOut">
              <a:rPr lang="zh-TW" altLang="en-US" smtClean="0"/>
              <a:t>2017/12/12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01E2-2BFB-4A6F-ADE8-D6303FF997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4484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B7B5861-B2FE-49AF-8309-1071395ADA60}" type="datetimeFigureOut">
              <a:rPr lang="zh-TW" altLang="en-US" smtClean="0"/>
              <a:t>2017/12/12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16B01E2-2BFB-4A6F-ADE8-D6303FF9971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833936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B5861-B2FE-49AF-8309-1071395ADA60}" type="datetimeFigureOut">
              <a:rPr lang="zh-TW" altLang="en-US" smtClean="0"/>
              <a:t>2017/12/12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01E2-2BFB-4A6F-ADE8-D6303FF997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8033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B5861-B2FE-49AF-8309-1071395ADA60}" type="datetimeFigureOut">
              <a:rPr lang="zh-TW" altLang="en-US" smtClean="0"/>
              <a:t>2017/12/12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01E2-2BFB-4A6F-ADE8-D6303FF997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4965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B5861-B2FE-49AF-8309-1071395ADA60}" type="datetimeFigureOut">
              <a:rPr lang="zh-TW" altLang="en-US" smtClean="0"/>
              <a:t>2017/12/12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01E2-2BFB-4A6F-ADE8-D6303FF997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4176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B5861-B2FE-49AF-8309-1071395ADA60}" type="datetimeFigureOut">
              <a:rPr lang="zh-TW" altLang="en-US" smtClean="0"/>
              <a:t>2017/12/12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01E2-2BFB-4A6F-ADE8-D6303FF997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6789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B7B5861-B2FE-49AF-8309-1071395ADA60}" type="datetimeFigureOut">
              <a:rPr lang="zh-TW" altLang="en-US" smtClean="0"/>
              <a:t>2017/12/12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16B01E2-2BFB-4A6F-ADE8-D6303FF9971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2132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B7B5861-B2FE-49AF-8309-1071395ADA60}" type="datetimeFigureOut">
              <a:rPr lang="zh-TW" altLang="en-US" smtClean="0"/>
              <a:t>2017/12/12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16B01E2-2BFB-4A6F-ADE8-D6303FF9971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98464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EB7B5861-B2FE-49AF-8309-1071395ADA60}" type="datetimeFigureOut">
              <a:rPr lang="zh-TW" altLang="en-US" smtClean="0"/>
              <a:t>2017/12/12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16B01E2-2BFB-4A6F-ADE8-D6303FF9971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13940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368">
          <p15:clr>
            <a:srgbClr val="F26B43"/>
          </p15:clr>
        </p15:guide>
        <p15:guide id="2" orient="horz" pos="1440">
          <p15:clr>
            <a:srgbClr val="F26B43"/>
          </p15:clr>
        </p15:guide>
        <p15:guide id="3" orient="horz" pos="3696">
          <p15:clr>
            <a:srgbClr val="F26B43"/>
          </p15:clr>
        </p15:guide>
        <p15:guide id="4" orient="horz" pos="432">
          <p15:clr>
            <a:srgbClr val="F26B43"/>
          </p15:clr>
        </p15:guide>
        <p15:guide id="5" orient="horz" pos="1512">
          <p15:clr>
            <a:srgbClr val="F26B43"/>
          </p15:clr>
        </p15:guide>
        <p15:guide id="6" pos="6912">
          <p15:clr>
            <a:srgbClr val="F26B43"/>
          </p15:clr>
        </p15:guide>
        <p15:guide id="7" pos="936">
          <p15:clr>
            <a:srgbClr val="F26B43"/>
          </p15:clr>
        </p15:guide>
        <p15:guide id="8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hyperlink" Target="https://www.kkday.com/zh-tw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oploveting.github.io/yttt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十大應用性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110519010</a:t>
            </a:r>
            <a:r>
              <a:rPr lang="zh-TW" altLang="en-US" dirty="0"/>
              <a:t>李昀庭</a:t>
            </a:r>
            <a:endParaRPr lang="en-US" altLang="zh-TW" dirty="0"/>
          </a:p>
          <a:p>
            <a:r>
              <a:rPr lang="en-US" altLang="zh-TW" dirty="0"/>
              <a:t>110519032</a:t>
            </a:r>
            <a:r>
              <a:rPr lang="zh-TW" altLang="en-US" dirty="0"/>
              <a:t>林婷婷</a:t>
            </a:r>
          </a:p>
        </p:txBody>
      </p:sp>
    </p:spTree>
    <p:extLst>
      <p:ext uri="{BB962C8B-B14F-4D97-AF65-F5344CB8AC3E}">
        <p14:creationId xmlns:p14="http://schemas.microsoft.com/office/powerpoint/2010/main" val="3047043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36320" y="320039"/>
            <a:ext cx="10505440" cy="5496560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Adidas</a:t>
            </a:r>
          </a:p>
          <a:p>
            <a:r>
              <a:rPr lang="en-US" altLang="zh-TW" sz="2800" dirty="0"/>
              <a:t>http://www.adidas.com.tw/women-clothing</a:t>
            </a:r>
          </a:p>
          <a:p>
            <a:r>
              <a:rPr lang="en-US" altLang="zh-TW" sz="2800" dirty="0"/>
              <a:t>Fast search</a:t>
            </a:r>
            <a:r>
              <a:rPr lang="en-US" altLang="zh-TW" sz="2400" dirty="0"/>
              <a:t>(</a:t>
            </a:r>
            <a:r>
              <a:rPr lang="zh-TW" altLang="en-US" sz="2400" dirty="0"/>
              <a:t>縮小尋找範圍</a:t>
            </a:r>
            <a:r>
              <a:rPr lang="en-US" altLang="zh-TW" sz="2400" dirty="0"/>
              <a:t>)</a:t>
            </a:r>
          </a:p>
          <a:p>
            <a:r>
              <a:rPr lang="zh-TW" altLang="en-US" sz="2800" dirty="0"/>
              <a:t>                                                   點選前後能讓</a:t>
            </a:r>
            <a:endParaRPr lang="en-US" altLang="zh-TW" sz="2800" dirty="0"/>
          </a:p>
          <a:p>
            <a:r>
              <a:rPr lang="zh-TW" altLang="en-US" sz="2800" dirty="0"/>
              <a:t>                                                 消費者清楚辨識</a:t>
            </a:r>
            <a:endParaRPr lang="en-US" altLang="zh-TW" sz="2800" dirty="0"/>
          </a:p>
          <a:p>
            <a:endParaRPr lang="en-US" altLang="zh-TW" sz="2800" dirty="0"/>
          </a:p>
          <a:p>
            <a:pPr marL="0" indent="0">
              <a:buNone/>
            </a:pPr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zh-TW" altLang="en-US" sz="2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" t="9481" r="1751" b="5481"/>
          <a:stretch/>
        </p:blipFill>
        <p:spPr>
          <a:xfrm>
            <a:off x="3545840" y="3602520"/>
            <a:ext cx="6563360" cy="319268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04" r="79083" b="6074"/>
          <a:stretch/>
        </p:blipFill>
        <p:spPr>
          <a:xfrm>
            <a:off x="1036320" y="2086657"/>
            <a:ext cx="2076713" cy="3921761"/>
          </a:xfrm>
          <a:prstGeom prst="rect">
            <a:avLst/>
          </a:prstGeom>
        </p:spPr>
      </p:pic>
      <p:cxnSp>
        <p:nvCxnSpPr>
          <p:cNvPr id="10" name="直線單箭頭接點 9"/>
          <p:cNvCxnSpPr/>
          <p:nvPr/>
        </p:nvCxnSpPr>
        <p:spPr>
          <a:xfrm>
            <a:off x="2346960" y="1899920"/>
            <a:ext cx="0" cy="54864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83" t="51555" r="2417" b="5630"/>
          <a:stretch/>
        </p:blipFill>
        <p:spPr>
          <a:xfrm>
            <a:off x="8469693" y="1339896"/>
            <a:ext cx="3455103" cy="2133600"/>
          </a:xfrm>
          <a:prstGeom prst="rect">
            <a:avLst/>
          </a:prstGeom>
        </p:spPr>
      </p:pic>
      <p:sp>
        <p:nvSpPr>
          <p:cNvPr id="12" name="向右箭號 11"/>
          <p:cNvSpPr/>
          <p:nvPr/>
        </p:nvSpPr>
        <p:spPr>
          <a:xfrm>
            <a:off x="8351520" y="2245360"/>
            <a:ext cx="365760" cy="20320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4078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A28478-DA0B-48D5-BB22-8BABC832C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B71D48-E5A7-4510-AEB2-DE3BE0F96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444240" cy="3581400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CHROME</a:t>
            </a:r>
          </a:p>
          <a:p>
            <a:r>
              <a:rPr lang="en-US" altLang="zh-TW" sz="2800" dirty="0"/>
              <a:t>chrome://apps/</a:t>
            </a:r>
          </a:p>
          <a:p>
            <a:r>
              <a:rPr lang="zh-TW" altLang="en-US" sz="2800" dirty="0"/>
              <a:t>設計簡約明瞭</a:t>
            </a:r>
            <a:endParaRPr lang="en-US" altLang="zh-TW" sz="2800" dirty="0"/>
          </a:p>
          <a:p>
            <a:r>
              <a:rPr lang="zh-TW" altLang="en-US" sz="2800" dirty="0"/>
              <a:t>用圖示讓使用者一眼能看到要選的</a:t>
            </a:r>
            <a:r>
              <a:rPr lang="en-US" altLang="zh-TW" sz="2800" dirty="0"/>
              <a:t>app</a:t>
            </a:r>
          </a:p>
          <a:p>
            <a:endParaRPr lang="zh-TW" altLang="en-US" sz="2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BC9C3F8-9DA3-4272-B36A-283448293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589" y="2219325"/>
            <a:ext cx="66040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83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D986CE-E9FC-4C8A-AC22-F0B24E26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291F21D-94EC-4AAA-B3AC-3AD8B4160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6373" y="267653"/>
            <a:ext cx="4873413" cy="274129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CF83953-9AA1-4478-B8A3-A29972B4F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372" y="3008948"/>
            <a:ext cx="4873413" cy="274129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AFAC088-638B-4420-8B46-A5145EA48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504" y="3050064"/>
            <a:ext cx="3662961" cy="206041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51A6545-29C2-4DF8-B7E5-262E5A7381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709" r="45792"/>
          <a:stretch/>
        </p:blipFill>
        <p:spPr>
          <a:xfrm>
            <a:off x="3278505" y="267653"/>
            <a:ext cx="1854941" cy="278241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4EC1E4C-7998-4247-8138-BF3177DF04C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500" r="47083"/>
          <a:stretch/>
        </p:blipFill>
        <p:spPr>
          <a:xfrm>
            <a:off x="5155460" y="267653"/>
            <a:ext cx="1810912" cy="2797175"/>
          </a:xfrm>
          <a:prstGeom prst="rect">
            <a:avLst/>
          </a:prstGeom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3967AAAA-729A-49CE-A547-C0EA783F8E52}"/>
              </a:ext>
            </a:extLst>
          </p:cNvPr>
          <p:cNvSpPr txBox="1">
            <a:spLocks/>
          </p:cNvSpPr>
          <p:nvPr/>
        </p:nvSpPr>
        <p:spPr>
          <a:xfrm>
            <a:off x="1023258" y="5209935"/>
            <a:ext cx="5438502" cy="1557816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dirty="0"/>
              <a:t>KKDAY</a:t>
            </a:r>
          </a:p>
          <a:p>
            <a:r>
              <a:rPr lang="en-US" altLang="zh-TW" sz="2800" dirty="0">
                <a:hlinkClick r:id="rId7"/>
              </a:rPr>
              <a:t>https://www.kkday.com/zh-tw/</a:t>
            </a:r>
            <a:endParaRPr lang="en-US" altLang="zh-TW" sz="2800" dirty="0"/>
          </a:p>
          <a:p>
            <a:r>
              <a:rPr lang="zh-TW" altLang="en-US" sz="2800" dirty="0"/>
              <a:t>使用方便，清楚的資訊還有吸引人的圖片讓人每個行程都想點進去看看</a:t>
            </a:r>
            <a:endParaRPr lang="en-US" altLang="zh-TW" sz="2800" dirty="0"/>
          </a:p>
          <a:p>
            <a:r>
              <a:rPr lang="zh-TW" altLang="en-US" sz="2800" dirty="0"/>
              <a:t>分類清楚，篩選功能多樣，很快就能找到符合的資訊</a:t>
            </a:r>
          </a:p>
        </p:txBody>
      </p:sp>
    </p:spTree>
    <p:extLst>
      <p:ext uri="{BB962C8B-B14F-4D97-AF65-F5344CB8AC3E}">
        <p14:creationId xmlns:p14="http://schemas.microsoft.com/office/powerpoint/2010/main" val="2034477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97864" y="608075"/>
            <a:ext cx="9601200" cy="1485900"/>
          </a:xfrm>
        </p:spPr>
        <p:txBody>
          <a:bodyPr/>
          <a:lstStyle/>
          <a:p>
            <a:r>
              <a:rPr lang="en-US" altLang="zh-TW" dirty="0"/>
              <a:t>1.</a:t>
            </a:r>
            <a:r>
              <a:rPr lang="zh-TW" altLang="en-US" dirty="0"/>
              <a:t>系統狀態能見度</a:t>
            </a:r>
            <a:r>
              <a:rPr lang="en-US" altLang="zh-TW" dirty="0"/>
              <a:t>(Visibility of system status)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4" t="8901" r="1127" b="13107"/>
          <a:stretch/>
        </p:blipFill>
        <p:spPr>
          <a:xfrm>
            <a:off x="879726" y="2211323"/>
            <a:ext cx="5654821" cy="3017520"/>
          </a:xfrm>
        </p:spPr>
      </p:pic>
      <p:sp>
        <p:nvSpPr>
          <p:cNvPr id="5" name="內容版面配置區 4"/>
          <p:cNvSpPr>
            <a:spLocks noGrp="1"/>
          </p:cNvSpPr>
          <p:nvPr>
            <p:ph sz="half" idx="2"/>
          </p:nvPr>
        </p:nvSpPr>
        <p:spPr>
          <a:xfrm>
            <a:off x="6863731" y="1929383"/>
            <a:ext cx="4447786" cy="3581401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在圖片還未跑出來時，可以是模糊的，讓消費者知道那裏有圖片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75" t="18891" r="30204" b="23711"/>
          <a:stretch/>
        </p:blipFill>
        <p:spPr>
          <a:xfrm>
            <a:off x="7199388" y="3415283"/>
            <a:ext cx="3776472" cy="310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70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</a:t>
            </a:r>
            <a:r>
              <a:rPr lang="zh-TW" altLang="en-US" dirty="0"/>
              <a:t>一致性和標準</a:t>
            </a:r>
            <a:r>
              <a:rPr lang="en-US" altLang="zh-TW" dirty="0"/>
              <a:t>(Consistency and standards)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33238" y="1678686"/>
            <a:ext cx="4078224" cy="3910584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可以在人像的旁邊加上箭頭，讓瀏覽者知道案下去會有更多選項。</a:t>
            </a:r>
            <a:r>
              <a:rPr lang="en-US" altLang="zh-TW" sz="2800" dirty="0"/>
              <a:t>(ex.</a:t>
            </a:r>
            <a:r>
              <a:rPr lang="zh-TW" altLang="en-US" sz="2800" dirty="0"/>
              <a:t>登入，訂單查詢</a:t>
            </a:r>
            <a:r>
              <a:rPr lang="en-US" altLang="zh-TW" sz="2800" dirty="0"/>
              <a:t>,...)</a:t>
            </a:r>
            <a:endParaRPr lang="zh-TW" altLang="en-US" sz="2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40" t="20124" r="6003" b="63991"/>
          <a:stretch/>
        </p:blipFill>
        <p:spPr>
          <a:xfrm>
            <a:off x="1652047" y="2051732"/>
            <a:ext cx="4163538" cy="1725836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4791456" y="2935224"/>
            <a:ext cx="713232" cy="698754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向下箭號 5"/>
          <p:cNvSpPr/>
          <p:nvPr/>
        </p:nvSpPr>
        <p:spPr>
          <a:xfrm>
            <a:off x="5087403" y="4050030"/>
            <a:ext cx="557783" cy="694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40" t="20124" r="6003" b="63991"/>
          <a:stretch/>
        </p:blipFill>
        <p:spPr>
          <a:xfrm>
            <a:off x="1652047" y="4892468"/>
            <a:ext cx="4163538" cy="1725836"/>
          </a:xfrm>
          <a:prstGeom prst="rect">
            <a:avLst/>
          </a:prstGeom>
        </p:spPr>
      </p:pic>
      <p:sp>
        <p:nvSpPr>
          <p:cNvPr id="12" name="＞形箭號 11"/>
          <p:cNvSpPr/>
          <p:nvPr/>
        </p:nvSpPr>
        <p:spPr>
          <a:xfrm rot="5340000">
            <a:off x="5372033" y="6093499"/>
            <a:ext cx="182942" cy="191254"/>
          </a:xfrm>
          <a:prstGeom prst="chevron">
            <a:avLst/>
          </a:prstGeom>
          <a:solidFill>
            <a:schemeClr val="tx2">
              <a:alpha val="83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4838700" y="5679440"/>
            <a:ext cx="946405" cy="90838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4281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5.</a:t>
            </a:r>
            <a:r>
              <a:rPr lang="zh-TW" altLang="en-US" dirty="0"/>
              <a:t>預防錯誤</a:t>
            </a:r>
            <a:r>
              <a:rPr lang="en-US" altLang="zh-TW" dirty="0"/>
              <a:t>(Error prevention)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33238" y="1678686"/>
            <a:ext cx="4078224" cy="3910584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可以在搜尋根據使用者所輸入的內容顯示 近似的預測查詢字串，協助您快速找到所需的資訊；或者依照欄位屬性，給予不同鍵盤種類。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40" t="20124" r="6003" b="72915"/>
          <a:stretch/>
        </p:blipFill>
        <p:spPr>
          <a:xfrm>
            <a:off x="1652047" y="2051732"/>
            <a:ext cx="4163538" cy="756238"/>
          </a:xfrm>
          <a:prstGeom prst="rect">
            <a:avLst/>
          </a:prstGeom>
        </p:spPr>
      </p:pic>
      <p:sp>
        <p:nvSpPr>
          <p:cNvPr id="6" name="向下箭號 5"/>
          <p:cNvSpPr/>
          <p:nvPr/>
        </p:nvSpPr>
        <p:spPr>
          <a:xfrm>
            <a:off x="5078694" y="3633978"/>
            <a:ext cx="557783" cy="694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3061D120-0A69-4DFD-BDF9-5654BBDE9150}"/>
              </a:ext>
            </a:extLst>
          </p:cNvPr>
          <p:cNvCxnSpPr>
            <a:cxnSpLocks/>
          </p:cNvCxnSpPr>
          <p:nvPr/>
        </p:nvCxnSpPr>
        <p:spPr>
          <a:xfrm>
            <a:off x="2586446" y="2481943"/>
            <a:ext cx="0" cy="1741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369C529-0950-4CEE-814D-CE76148BC0CA}"/>
              </a:ext>
            </a:extLst>
          </p:cNvPr>
          <p:cNvSpPr txBox="1"/>
          <p:nvPr/>
        </p:nvSpPr>
        <p:spPr>
          <a:xfrm>
            <a:off x="2090056" y="2457012"/>
            <a:ext cx="5921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/>
              <a:t>冬裝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9FCAAC8-704E-4977-BB4E-7A35F64220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40" t="20124" r="6003" b="72915"/>
          <a:stretch/>
        </p:blipFill>
        <p:spPr>
          <a:xfrm>
            <a:off x="1652047" y="4905785"/>
            <a:ext cx="4163538" cy="756238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8062B257-5E00-4B09-BA0E-1A57B6F9A553}"/>
              </a:ext>
            </a:extLst>
          </p:cNvPr>
          <p:cNvSpPr txBox="1"/>
          <p:nvPr/>
        </p:nvSpPr>
        <p:spPr>
          <a:xfrm>
            <a:off x="2090057" y="5317500"/>
            <a:ext cx="5921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/>
              <a:t>冬</a:t>
            </a:r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567C1073-1427-4462-9046-3EE6D86BAA08}"/>
              </a:ext>
            </a:extLst>
          </p:cNvPr>
          <p:cNvCxnSpPr>
            <a:cxnSpLocks/>
          </p:cNvCxnSpPr>
          <p:nvPr/>
        </p:nvCxnSpPr>
        <p:spPr>
          <a:xfrm>
            <a:off x="2327619" y="5348158"/>
            <a:ext cx="0" cy="1741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5F068F55-1972-4D7C-BF28-800120CAC84E}"/>
              </a:ext>
            </a:extLst>
          </p:cNvPr>
          <p:cNvSpPr/>
          <p:nvPr/>
        </p:nvSpPr>
        <p:spPr>
          <a:xfrm>
            <a:off x="2020390" y="5589270"/>
            <a:ext cx="2508063" cy="261610"/>
          </a:xfrm>
          <a:prstGeom prst="rect">
            <a:avLst/>
          </a:prstGeom>
          <a:solidFill>
            <a:schemeClr val="bg1"/>
          </a:solidFill>
          <a:ln w="6350">
            <a:solidFill>
              <a:srgbClr val="C9C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7655024-501D-4958-B85F-63814058678E}"/>
              </a:ext>
            </a:extLst>
          </p:cNvPr>
          <p:cNvSpPr/>
          <p:nvPr/>
        </p:nvSpPr>
        <p:spPr>
          <a:xfrm>
            <a:off x="2020389" y="5850880"/>
            <a:ext cx="2508063" cy="261610"/>
          </a:xfrm>
          <a:prstGeom prst="rect">
            <a:avLst/>
          </a:prstGeom>
          <a:solidFill>
            <a:schemeClr val="bg1"/>
          </a:solidFill>
          <a:ln w="6350">
            <a:solidFill>
              <a:srgbClr val="C9C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BD6FFD7-DC9C-46C6-979D-0E41BBBBDC82}"/>
              </a:ext>
            </a:extLst>
          </p:cNvPr>
          <p:cNvSpPr/>
          <p:nvPr/>
        </p:nvSpPr>
        <p:spPr>
          <a:xfrm>
            <a:off x="2020389" y="6109449"/>
            <a:ext cx="2508063" cy="261610"/>
          </a:xfrm>
          <a:prstGeom prst="rect">
            <a:avLst/>
          </a:prstGeom>
          <a:solidFill>
            <a:schemeClr val="bg1"/>
          </a:solidFill>
          <a:ln w="6350">
            <a:solidFill>
              <a:srgbClr val="C9C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706727FA-4E2D-4886-B97C-31A82F6524A7}"/>
              </a:ext>
            </a:extLst>
          </p:cNvPr>
          <p:cNvGrpSpPr/>
          <p:nvPr/>
        </p:nvGrpSpPr>
        <p:grpSpPr>
          <a:xfrm>
            <a:off x="2180615" y="5634510"/>
            <a:ext cx="205530" cy="174172"/>
            <a:chOff x="6172200" y="4223657"/>
            <a:chExt cx="441889" cy="374469"/>
          </a:xfrm>
        </p:grpSpPr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8AD5C050-FE39-47CE-8B89-89C397E257A5}"/>
                </a:ext>
              </a:extLst>
            </p:cNvPr>
            <p:cNvSpPr/>
            <p:nvPr/>
          </p:nvSpPr>
          <p:spPr>
            <a:xfrm>
              <a:off x="6172200" y="4223657"/>
              <a:ext cx="280851" cy="278674"/>
            </a:xfrm>
            <a:prstGeom prst="ellipse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1FEC495A-03EB-45FD-B5B0-2B22374D019D}"/>
                </a:ext>
              </a:extLst>
            </p:cNvPr>
            <p:cNvCxnSpPr>
              <a:cxnSpLocks/>
            </p:cNvCxnSpPr>
            <p:nvPr/>
          </p:nvCxnSpPr>
          <p:spPr>
            <a:xfrm>
              <a:off x="6435492" y="4450079"/>
              <a:ext cx="178597" cy="14804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C2B5736B-98BF-4ECB-B942-94898C07AE17}"/>
              </a:ext>
            </a:extLst>
          </p:cNvPr>
          <p:cNvGrpSpPr/>
          <p:nvPr/>
        </p:nvGrpSpPr>
        <p:grpSpPr>
          <a:xfrm>
            <a:off x="2180615" y="5899566"/>
            <a:ext cx="205530" cy="174172"/>
            <a:chOff x="6172200" y="4223657"/>
            <a:chExt cx="441889" cy="374469"/>
          </a:xfrm>
        </p:grpSpPr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096055BE-9154-44B9-B3D4-1AE028E00CE5}"/>
                </a:ext>
              </a:extLst>
            </p:cNvPr>
            <p:cNvSpPr/>
            <p:nvPr/>
          </p:nvSpPr>
          <p:spPr>
            <a:xfrm>
              <a:off x="6172200" y="4223657"/>
              <a:ext cx="280851" cy="278674"/>
            </a:xfrm>
            <a:prstGeom prst="ellipse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D56C2405-38C2-4D8B-B9BB-7F41DF80B2C9}"/>
                </a:ext>
              </a:extLst>
            </p:cNvPr>
            <p:cNvCxnSpPr>
              <a:cxnSpLocks/>
            </p:cNvCxnSpPr>
            <p:nvPr/>
          </p:nvCxnSpPr>
          <p:spPr>
            <a:xfrm>
              <a:off x="6435492" y="4450079"/>
              <a:ext cx="178597" cy="14804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85302367-930B-4AD2-AFF3-3B573A32DA15}"/>
              </a:ext>
            </a:extLst>
          </p:cNvPr>
          <p:cNvGrpSpPr/>
          <p:nvPr/>
        </p:nvGrpSpPr>
        <p:grpSpPr>
          <a:xfrm>
            <a:off x="2180615" y="6161176"/>
            <a:ext cx="205530" cy="174172"/>
            <a:chOff x="6172200" y="4223657"/>
            <a:chExt cx="441889" cy="374469"/>
          </a:xfrm>
        </p:grpSpPr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D17AA9F0-EE92-472C-B38A-C2920A48C2E9}"/>
                </a:ext>
              </a:extLst>
            </p:cNvPr>
            <p:cNvSpPr/>
            <p:nvPr/>
          </p:nvSpPr>
          <p:spPr>
            <a:xfrm>
              <a:off x="6172200" y="4223657"/>
              <a:ext cx="280851" cy="278674"/>
            </a:xfrm>
            <a:prstGeom prst="ellipse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627198C9-E880-4805-972B-DBE914C2E121}"/>
                </a:ext>
              </a:extLst>
            </p:cNvPr>
            <p:cNvCxnSpPr>
              <a:cxnSpLocks/>
            </p:cNvCxnSpPr>
            <p:nvPr/>
          </p:nvCxnSpPr>
          <p:spPr>
            <a:xfrm>
              <a:off x="6435492" y="4450079"/>
              <a:ext cx="178597" cy="14804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18D2DE6B-1F9A-431C-B730-E6350A8C24C8}"/>
              </a:ext>
            </a:extLst>
          </p:cNvPr>
          <p:cNvSpPr txBox="1"/>
          <p:nvPr/>
        </p:nvSpPr>
        <p:spPr>
          <a:xfrm>
            <a:off x="2363486" y="5609018"/>
            <a:ext cx="8777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/>
              <a:t>冬裝新品</a:t>
            </a: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93182A35-B003-43F3-A586-B9BCFCB807D2}"/>
              </a:ext>
            </a:extLst>
          </p:cNvPr>
          <p:cNvSpPr txBox="1"/>
          <p:nvPr/>
        </p:nvSpPr>
        <p:spPr>
          <a:xfrm>
            <a:off x="2371653" y="5866483"/>
            <a:ext cx="8777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/>
              <a:t>冬裝上衣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CC6CF57F-EF2F-445A-A768-C0435030BFBD}"/>
              </a:ext>
            </a:extLst>
          </p:cNvPr>
          <p:cNvSpPr txBox="1"/>
          <p:nvPr/>
        </p:nvSpPr>
        <p:spPr>
          <a:xfrm>
            <a:off x="2363485" y="6128093"/>
            <a:ext cx="8777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/>
              <a:t>冬裝</a:t>
            </a:r>
            <a:r>
              <a:rPr lang="en-US" altLang="zh-TW" sz="1100" dirty="0"/>
              <a:t>85</a:t>
            </a:r>
            <a:r>
              <a:rPr lang="zh-TW" altLang="en-US" sz="1100" dirty="0"/>
              <a:t>折</a:t>
            </a:r>
          </a:p>
        </p:txBody>
      </p:sp>
    </p:spTree>
    <p:extLst>
      <p:ext uri="{BB962C8B-B14F-4D97-AF65-F5344CB8AC3E}">
        <p14:creationId xmlns:p14="http://schemas.microsoft.com/office/powerpoint/2010/main" val="530922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30960" y="685800"/>
            <a:ext cx="9601200" cy="1485900"/>
          </a:xfrm>
        </p:spPr>
        <p:txBody>
          <a:bodyPr/>
          <a:lstStyle/>
          <a:p>
            <a:r>
              <a:rPr lang="en-US" altLang="zh-TW" dirty="0"/>
              <a:t>7.</a:t>
            </a:r>
            <a:r>
              <a:rPr lang="zh-TW" altLang="en-US" dirty="0"/>
              <a:t>彈性和使用效率</a:t>
            </a:r>
            <a:r>
              <a:rPr lang="en-US" altLang="zh-TW" dirty="0"/>
              <a:t>(Flexibility and efficiency of use)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6720" y="1767840"/>
            <a:ext cx="5334000" cy="4036060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在滑至最下面的時候，為了方便讀者可以快速回至頂端，在旁增加回頂端的快捷鍵。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5" r="1336" b="6952"/>
          <a:stretch/>
        </p:blipFill>
        <p:spPr>
          <a:xfrm>
            <a:off x="1168400" y="3070860"/>
            <a:ext cx="7022772" cy="33401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660640" y="4036060"/>
            <a:ext cx="416560" cy="762000"/>
          </a:xfrm>
          <a:prstGeom prst="rect">
            <a:avLst/>
          </a:prstGeom>
          <a:solidFill>
            <a:srgbClr val="EAE6CC"/>
          </a:solidFill>
          <a:ln>
            <a:solidFill>
              <a:srgbClr val="A6937C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200" dirty="0">
              <a:solidFill>
                <a:srgbClr val="A6937C"/>
              </a:solidFill>
            </a:endParaRPr>
          </a:p>
          <a:p>
            <a:pPr algn="ctr"/>
            <a:r>
              <a:rPr lang="en-US" altLang="zh-TW" sz="1200" b="1" dirty="0">
                <a:solidFill>
                  <a:srgbClr val="A6937C"/>
                </a:solidFill>
              </a:rPr>
              <a:t>Top</a:t>
            </a:r>
            <a:endParaRPr lang="zh-TW" altLang="en-US" sz="1200" b="1" dirty="0">
              <a:solidFill>
                <a:srgbClr val="A6937C"/>
              </a:solidFill>
            </a:endParaRPr>
          </a:p>
        </p:txBody>
      </p:sp>
      <p:sp>
        <p:nvSpPr>
          <p:cNvPr id="7" name="＞形箭號 6"/>
          <p:cNvSpPr/>
          <p:nvPr/>
        </p:nvSpPr>
        <p:spPr>
          <a:xfrm rot="-5280000">
            <a:off x="7782560" y="4104640"/>
            <a:ext cx="182880" cy="203200"/>
          </a:xfrm>
          <a:prstGeom prst="chevron">
            <a:avLst/>
          </a:prstGeom>
          <a:solidFill>
            <a:srgbClr val="DDD6AF"/>
          </a:solidFill>
          <a:ln>
            <a:solidFill>
              <a:srgbClr val="A693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橢圓 7"/>
          <p:cNvSpPr/>
          <p:nvPr/>
        </p:nvSpPr>
        <p:spPr>
          <a:xfrm>
            <a:off x="7244080" y="3616960"/>
            <a:ext cx="1249680" cy="161544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4019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30960" y="685800"/>
            <a:ext cx="9601200" cy="1485900"/>
          </a:xfrm>
        </p:spPr>
        <p:txBody>
          <a:bodyPr/>
          <a:lstStyle/>
          <a:p>
            <a:r>
              <a:rPr lang="en-US" altLang="zh-TW" dirty="0"/>
              <a:t>8.</a:t>
            </a:r>
            <a:r>
              <a:rPr lang="zh-TW" altLang="en-US" dirty="0"/>
              <a:t>美觀與簡化設計</a:t>
            </a:r>
            <a:r>
              <a:rPr lang="en-US" altLang="zh-TW" dirty="0"/>
              <a:t>(Aesthetic and minimalist design)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8000" y="2316480"/>
            <a:ext cx="5334000" cy="4036060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大量的文字枯燥且增加閱讀 難度，也挑戰使用者耐心，因此滑鼠滑到時才會展開文字的敘述，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8F9A34B-31B8-4812-A82E-DDD2524526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960" y="4421355"/>
            <a:ext cx="5228836" cy="215958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74CF2EA-B65A-4AC4-9E90-3AA5264BAA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960" y="2047240"/>
            <a:ext cx="5228836" cy="215958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DDE3FC7F-EF6A-429B-B562-8A857D8492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560" y="3383280"/>
            <a:ext cx="299720" cy="299720"/>
          </a:xfrm>
          <a:prstGeom prst="rect">
            <a:avLst/>
          </a:prstGeom>
        </p:spPr>
      </p:pic>
      <p:sp>
        <p:nvSpPr>
          <p:cNvPr id="15" name="向下箭號 5">
            <a:extLst>
              <a:ext uri="{FF2B5EF4-FFF2-40B4-BE49-F238E27FC236}">
                <a16:creationId xmlns:a16="http://schemas.microsoft.com/office/drawing/2014/main" id="{ADC79657-1938-40CC-AD81-D21C1325DDCE}"/>
              </a:ext>
            </a:extLst>
          </p:cNvPr>
          <p:cNvSpPr/>
          <p:nvPr/>
        </p:nvSpPr>
        <p:spPr>
          <a:xfrm>
            <a:off x="5517898" y="3966619"/>
            <a:ext cx="557783" cy="694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7267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30960" y="685800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9.</a:t>
            </a:r>
            <a:r>
              <a:rPr lang="zh-TW" altLang="en-US" dirty="0"/>
              <a:t>協助使用者辨識、偵錯並從錯誤中恢復</a:t>
            </a:r>
            <a:r>
              <a:rPr lang="en-US" altLang="zh-TW" dirty="0"/>
              <a:t>(Help users recognize, diagnose, and recover from errors)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8000" y="2316480"/>
            <a:ext cx="5334000" cy="4036060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幫助使用者從錯誤的損失降至最低。如果無法自動挽回錯誤，則提供詳 盡的說明文字和指導方向，而非以難以理解的代碼表示，最好能提供解决方法。</a:t>
            </a:r>
            <a:endParaRPr lang="en-US" altLang="zh-TW" sz="2800" dirty="0"/>
          </a:p>
          <a:p>
            <a:r>
              <a:rPr lang="zh-TW" altLang="en-US" sz="2800" dirty="0"/>
              <a:t>例如提供首頁網址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CD69961-7207-4586-AA37-39588D012A8C}"/>
              </a:ext>
            </a:extLst>
          </p:cNvPr>
          <p:cNvSpPr/>
          <p:nvPr/>
        </p:nvSpPr>
        <p:spPr>
          <a:xfrm>
            <a:off x="1471749" y="2603863"/>
            <a:ext cx="4693920" cy="4145280"/>
          </a:xfrm>
          <a:prstGeom prst="rect">
            <a:avLst/>
          </a:prstGeom>
          <a:solidFill>
            <a:srgbClr val="DDD6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6C751F-45E1-4B4F-8B5A-2C5241297F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989" y="2816747"/>
            <a:ext cx="2885440" cy="185975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DF74A7F-ED84-4861-8F3C-9559465B1EF5}"/>
              </a:ext>
            </a:extLst>
          </p:cNvPr>
          <p:cNvSpPr txBox="1"/>
          <p:nvPr/>
        </p:nvSpPr>
        <p:spPr>
          <a:xfrm>
            <a:off x="2008050" y="4821079"/>
            <a:ext cx="39507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ERROR</a:t>
            </a:r>
          </a:p>
          <a:p>
            <a:r>
              <a:rPr lang="zh-TW" altLang="en-US" sz="2000" dirty="0"/>
              <a:t>網頁暫時出現錯誤，請點</a:t>
            </a:r>
            <a:r>
              <a:rPr lang="en-US" altLang="zh-TW" sz="2000" dirty="0">
                <a:hlinkClick r:id="rId3"/>
              </a:rPr>
              <a:t>https://toploveting.github.io/yttt/</a:t>
            </a:r>
            <a:endParaRPr lang="en-US" altLang="zh-TW" sz="2000" dirty="0"/>
          </a:p>
          <a:p>
            <a:r>
              <a:rPr lang="zh-TW" altLang="en-US" sz="2000" dirty="0"/>
              <a:t>回首頁</a:t>
            </a:r>
          </a:p>
        </p:txBody>
      </p:sp>
    </p:spTree>
    <p:extLst>
      <p:ext uri="{BB962C8B-B14F-4D97-AF65-F5344CB8AC3E}">
        <p14:creationId xmlns:p14="http://schemas.microsoft.com/office/powerpoint/2010/main" val="1621941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3096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altLang="zh-TW" dirty="0"/>
              <a:t>9.</a:t>
            </a:r>
            <a:r>
              <a:rPr lang="zh-TW" altLang="en-US" dirty="0"/>
              <a:t>幫助與說明文件</a:t>
            </a:r>
            <a:r>
              <a:rPr lang="en-US" altLang="zh-TW" dirty="0"/>
              <a:t>(Help and documentation)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30960" y="4212400"/>
            <a:ext cx="5334000" cy="4036060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提供小幫手或線上客服功能也是常見幫助使用者方式，並且在線上客服做好分類，方便使用者直接點選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40B6F00-7F9B-43D8-B93F-B1A387C30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79" y="1970953"/>
            <a:ext cx="10759373" cy="199153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FE51274-C3BF-4506-9648-671BA96FA3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04" t="15105"/>
          <a:stretch/>
        </p:blipFill>
        <p:spPr>
          <a:xfrm>
            <a:off x="9113520" y="4265532"/>
            <a:ext cx="2657132" cy="1690711"/>
          </a:xfrm>
          <a:prstGeom prst="rect">
            <a:avLst/>
          </a:prstGeom>
        </p:spPr>
      </p:pic>
      <p:sp>
        <p:nvSpPr>
          <p:cNvPr id="9" name="橢圓 8">
            <a:extLst>
              <a:ext uri="{FF2B5EF4-FFF2-40B4-BE49-F238E27FC236}">
                <a16:creationId xmlns:a16="http://schemas.microsoft.com/office/drawing/2014/main" id="{55A4E403-D110-4A09-88B6-29D6B42C49BA}"/>
              </a:ext>
            </a:extLst>
          </p:cNvPr>
          <p:cNvSpPr/>
          <p:nvPr/>
        </p:nvSpPr>
        <p:spPr>
          <a:xfrm>
            <a:off x="10578011" y="3321728"/>
            <a:ext cx="1011646" cy="72136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2BC6432-99BB-4490-923E-1BE82DE2B525}"/>
              </a:ext>
            </a:extLst>
          </p:cNvPr>
          <p:cNvSpPr/>
          <p:nvPr/>
        </p:nvSpPr>
        <p:spPr>
          <a:xfrm>
            <a:off x="9505972" y="5877459"/>
            <a:ext cx="1958295" cy="204265"/>
          </a:xfrm>
          <a:prstGeom prst="rect">
            <a:avLst/>
          </a:prstGeom>
          <a:solidFill>
            <a:schemeClr val="bg1"/>
          </a:solidFill>
          <a:ln w="6350">
            <a:solidFill>
              <a:srgbClr val="C9C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E329013-1070-4BB5-96C9-441AC897B22B}"/>
              </a:ext>
            </a:extLst>
          </p:cNvPr>
          <p:cNvSpPr/>
          <p:nvPr/>
        </p:nvSpPr>
        <p:spPr>
          <a:xfrm>
            <a:off x="9505972" y="6070067"/>
            <a:ext cx="1958295" cy="204265"/>
          </a:xfrm>
          <a:prstGeom prst="rect">
            <a:avLst/>
          </a:prstGeom>
          <a:solidFill>
            <a:schemeClr val="bg1"/>
          </a:solidFill>
          <a:ln w="6350">
            <a:solidFill>
              <a:srgbClr val="C9C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6C26F3E-430B-4B1E-A339-2CD9E9C75DB2}"/>
              </a:ext>
            </a:extLst>
          </p:cNvPr>
          <p:cNvSpPr/>
          <p:nvPr/>
        </p:nvSpPr>
        <p:spPr>
          <a:xfrm>
            <a:off x="9505971" y="6259103"/>
            <a:ext cx="1958295" cy="204265"/>
          </a:xfrm>
          <a:prstGeom prst="rect">
            <a:avLst/>
          </a:prstGeom>
          <a:solidFill>
            <a:schemeClr val="bg1"/>
          </a:solidFill>
          <a:ln w="6350">
            <a:solidFill>
              <a:srgbClr val="C9C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3688603-1B35-4267-B95A-FE48DA51E180}"/>
              </a:ext>
            </a:extLst>
          </p:cNvPr>
          <p:cNvSpPr txBox="1"/>
          <p:nvPr/>
        </p:nvSpPr>
        <p:spPr>
          <a:xfrm>
            <a:off x="9483336" y="5846512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dirty="0"/>
              <a:t>退換貨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3EF80-44CD-4C73-944C-A3FD67682AA2}"/>
              </a:ext>
            </a:extLst>
          </p:cNvPr>
          <p:cNvSpPr txBox="1"/>
          <p:nvPr/>
        </p:nvSpPr>
        <p:spPr>
          <a:xfrm>
            <a:off x="9483335" y="6039609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dirty="0"/>
              <a:t>會員申請相關</a:t>
            </a:r>
            <a:endParaRPr lang="en-US" altLang="zh-TW" sz="11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DA53360-978E-4249-85E0-22B3A8AD7165}"/>
              </a:ext>
            </a:extLst>
          </p:cNvPr>
          <p:cNvSpPr txBox="1"/>
          <p:nvPr/>
        </p:nvSpPr>
        <p:spPr>
          <a:xfrm>
            <a:off x="9483856" y="623043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dirty="0"/>
              <a:t>重複扣款</a:t>
            </a: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AB9C5D0D-EB59-4521-8C7A-4838DC9EE4F9}"/>
              </a:ext>
            </a:extLst>
          </p:cNvPr>
          <p:cNvSpPr/>
          <p:nvPr/>
        </p:nvSpPr>
        <p:spPr>
          <a:xfrm>
            <a:off x="9557354" y="5326769"/>
            <a:ext cx="1958294" cy="168729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下箭號 5">
            <a:extLst>
              <a:ext uri="{FF2B5EF4-FFF2-40B4-BE49-F238E27FC236}">
                <a16:creationId xmlns:a16="http://schemas.microsoft.com/office/drawing/2014/main" id="{BEE7D604-88D7-4DC4-8BD9-44FBAC85F9B3}"/>
              </a:ext>
            </a:extLst>
          </p:cNvPr>
          <p:cNvSpPr/>
          <p:nvPr/>
        </p:nvSpPr>
        <p:spPr>
          <a:xfrm>
            <a:off x="11310765" y="3898834"/>
            <a:ext cx="557783" cy="694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305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喜歡的網站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56640" y="1912101"/>
            <a:ext cx="9601200" cy="3581400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國立故宮博物院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dirty="0"/>
              <a:t>https://www.npm.gov.tw/</a:t>
            </a:r>
          </a:p>
          <a:p>
            <a:r>
              <a:rPr lang="zh-TW" altLang="en-US" sz="2800" dirty="0"/>
              <a:t>具美觀而簡化的設計，清楚明瞭</a:t>
            </a:r>
            <a:endParaRPr lang="en-US" altLang="zh-TW" sz="2800" dirty="0"/>
          </a:p>
          <a:p>
            <a:r>
              <a:rPr lang="zh-TW" altLang="en-US" sz="2800" dirty="0"/>
              <a:t>將更詳細的資訊隱藏減少使用者負擔</a:t>
            </a:r>
            <a:endParaRPr lang="en-US" altLang="zh-TW" sz="2800" dirty="0"/>
          </a:p>
          <a:p>
            <a:pPr marL="0" indent="0">
              <a:buNone/>
            </a:pPr>
            <a:r>
              <a:rPr lang="zh-TW" altLang="en-US" sz="2800" dirty="0"/>
              <a:t>                      </a:t>
            </a:r>
            <a:endParaRPr lang="en-US" altLang="zh-TW" sz="2800" dirty="0"/>
          </a:p>
          <a:p>
            <a:pPr marL="0" indent="0">
              <a:buNone/>
            </a:pPr>
            <a:r>
              <a:rPr lang="zh-TW" altLang="en-US" sz="2800" dirty="0"/>
              <a:t>                         </a:t>
            </a:r>
            <a:r>
              <a:rPr lang="en-US" altLang="zh-TW" sz="2800" dirty="0"/>
              <a:t>(</a:t>
            </a:r>
            <a:r>
              <a:rPr lang="zh-TW" altLang="en-US" sz="2800" dirty="0"/>
              <a:t>更詳細的展覽內容</a:t>
            </a:r>
            <a:r>
              <a:rPr lang="en-US" altLang="zh-TW" sz="2800" dirty="0"/>
              <a:t>)</a:t>
            </a:r>
          </a:p>
          <a:p>
            <a:endParaRPr lang="en-US" altLang="zh-TW" sz="2800" dirty="0"/>
          </a:p>
          <a:p>
            <a:pPr marL="0" indent="0">
              <a:buNone/>
            </a:pPr>
            <a:endParaRPr lang="en-US" altLang="zh-TW" sz="2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0358" r="565" b="7540"/>
          <a:stretch/>
        </p:blipFill>
        <p:spPr>
          <a:xfrm>
            <a:off x="5765800" y="197084"/>
            <a:ext cx="6116320" cy="284075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89" r="1666" b="6232"/>
          <a:stretch/>
        </p:blipFill>
        <p:spPr>
          <a:xfrm>
            <a:off x="6492240" y="4042624"/>
            <a:ext cx="5476240" cy="2617457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 rot="16200000">
            <a:off x="9812582" y="2517700"/>
            <a:ext cx="1189249" cy="501269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272701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TM10001105[[fn=裁剪]]</Template>
  <TotalTime>133</TotalTime>
  <Words>478</Words>
  <Application>Microsoft Office PowerPoint</Application>
  <PresentationFormat>寬螢幕</PresentationFormat>
  <Paragraphs>59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5" baseType="lpstr">
      <vt:lpstr>微軟正黑體</vt:lpstr>
      <vt:lpstr>Franklin Gothic Book</vt:lpstr>
      <vt:lpstr>Crop</vt:lpstr>
      <vt:lpstr>十大應用性</vt:lpstr>
      <vt:lpstr>1.系統狀態能見度(Visibility of system status)</vt:lpstr>
      <vt:lpstr>4.一致性和標準(Consistency and standards)</vt:lpstr>
      <vt:lpstr>5.預防錯誤(Error prevention)</vt:lpstr>
      <vt:lpstr>7.彈性和使用效率(Flexibility and efficiency of use)</vt:lpstr>
      <vt:lpstr>8.美觀與簡化設計(Aesthetic and minimalist design)</vt:lpstr>
      <vt:lpstr>9.協助使用者辨識、偵錯並從錯誤中恢復(Help users recognize, diagnose, and recover from errors)</vt:lpstr>
      <vt:lpstr>9.幫助與說明文件(Help and documentation)</vt:lpstr>
      <vt:lpstr>喜歡的網站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十大應用性</dc:title>
  <dc:creator>Tina Lee</dc:creator>
  <cp:lastModifiedBy>林婷婷</cp:lastModifiedBy>
  <cp:revision>16</cp:revision>
  <dcterms:created xsi:type="dcterms:W3CDTF">2017-12-11T15:36:17Z</dcterms:created>
  <dcterms:modified xsi:type="dcterms:W3CDTF">2017-12-12T16:09:44Z</dcterms:modified>
</cp:coreProperties>
</file>